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D8F2FAF7-56C2-47CD-83C9-9F28970100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3" t="25091" r="11160" b="25333"/>
          <a:stretch/>
        </p:blipFill>
        <p:spPr>
          <a:xfrm>
            <a:off x="1" y="6134101"/>
            <a:ext cx="1712422" cy="7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35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47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1119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70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2037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99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88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6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E8DA4A68-EFE1-4A0B-BABF-71EB26DFA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3" t="25091" r="11160" b="25333"/>
          <a:stretch/>
        </p:blipFill>
        <p:spPr>
          <a:xfrm>
            <a:off x="1" y="6134101"/>
            <a:ext cx="1712422" cy="7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6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9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4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8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6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1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805CF75-DD16-45BD-AC8B-56463B492FAD}" type="datetimeFigureOut">
              <a:rPr lang="en-US" smtClean="0"/>
              <a:t>8/17/23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E2BA3A0-CB0E-4B50-9250-AF859D965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22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5A8DCB3-5012-4DA0-A132-C1A7C2F4FC44}"/>
              </a:ext>
            </a:extLst>
          </p:cNvPr>
          <p:cNvSpPr txBox="1">
            <a:spLocks/>
          </p:cNvSpPr>
          <p:nvPr/>
        </p:nvSpPr>
        <p:spPr>
          <a:xfrm>
            <a:off x="1880931" y="275439"/>
            <a:ext cx="8265156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FFFF00"/>
                </a:solidFill>
              </a:rPr>
              <a:t>FLEXOGRAPHIC TECHNICAL ASSOCIATION</a:t>
            </a:r>
          </a:p>
          <a:p>
            <a:r>
              <a:rPr lang="en-US" sz="8000" b="1" dirty="0"/>
              <a:t> </a:t>
            </a:r>
            <a:br>
              <a:rPr lang="en-US" sz="8000" b="1" dirty="0"/>
            </a:br>
            <a:r>
              <a:rPr lang="en-US" sz="12000" b="1" dirty="0"/>
              <a:t>Sustainability Excellence Awards</a:t>
            </a:r>
            <a:br>
              <a:rPr lang="en-US" dirty="0"/>
            </a:br>
            <a:br>
              <a:rPr lang="en-US" dirty="0"/>
            </a:br>
            <a:r>
              <a:rPr lang="en-US" sz="8500" b="1" cap="small" dirty="0"/>
              <a:t>24rd Annual Competition </a:t>
            </a:r>
            <a:br>
              <a:rPr lang="en-US" sz="8500" b="1" cap="small" dirty="0"/>
            </a:br>
            <a:endParaRPr lang="en-US" sz="10700" b="1" dirty="0">
              <a:solidFill>
                <a:srgbClr val="FFFF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55FC401-7D09-4B5C-A9BB-FF48EB28D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6742" y="2946245"/>
            <a:ext cx="6400800" cy="1947333"/>
          </a:xfrm>
        </p:spPr>
        <p:txBody>
          <a:bodyPr>
            <a:normAutofit/>
          </a:bodyPr>
          <a:lstStyle/>
          <a:p>
            <a:pPr algn="l"/>
            <a:endParaRPr lang="en-US" b="1" dirty="0"/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Submittal Deadline: </a:t>
            </a:r>
            <a:r>
              <a:rPr lang="en-US" b="1" dirty="0">
                <a:solidFill>
                  <a:srgbClr val="FFFF00"/>
                </a:solidFill>
              </a:rPr>
              <a:t>Jan. 12,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0ECE3-8EDC-4E10-94AB-89E5AF658EED}"/>
              </a:ext>
            </a:extLst>
          </p:cNvPr>
          <p:cNvSpPr txBox="1"/>
          <p:nvPr/>
        </p:nvSpPr>
        <p:spPr>
          <a:xfrm>
            <a:off x="6013509" y="5852449"/>
            <a:ext cx="61029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b="1" dirty="0">
                <a:solidFill>
                  <a:srgbClr val="FFFF00"/>
                </a:solidFill>
              </a:rPr>
              <a:t>SCROLL THROUGH THESE SLIDES FOR INSTRUCTIONS </a:t>
            </a:r>
          </a:p>
          <a:p>
            <a:pPr algn="r"/>
            <a:r>
              <a:rPr lang="en-US" b="1" dirty="0">
                <a:solidFill>
                  <a:srgbClr val="FFFF00"/>
                </a:solidFill>
              </a:rPr>
              <a:t>TO COMPLETE YOUR DIGITAL PORTFOLIO.</a:t>
            </a:r>
          </a:p>
        </p:txBody>
      </p:sp>
    </p:spTree>
    <p:extLst>
      <p:ext uri="{BB962C8B-B14F-4D97-AF65-F5344CB8AC3E}">
        <p14:creationId xmlns:p14="http://schemas.microsoft.com/office/powerpoint/2010/main" val="997010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2a. Quantify how the project reduced or the technology could reduce a facility’s environmental footprint or improve worker health/safety. What are the key measurements for success? Describe corporate and social improvements resulting from the project.</a:t>
            </a:r>
          </a:p>
        </p:txBody>
      </p:sp>
    </p:spTree>
    <p:extLst>
      <p:ext uri="{BB962C8B-B14F-4D97-AF65-F5344CB8AC3E}">
        <p14:creationId xmlns:p14="http://schemas.microsoft.com/office/powerpoint/2010/main" val="34765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2b. What are the costs and economic benefits of your program?</a:t>
            </a:r>
          </a:p>
        </p:txBody>
      </p:sp>
    </p:spTree>
    <p:extLst>
      <p:ext uri="{BB962C8B-B14F-4D97-AF65-F5344CB8AC3E}">
        <p14:creationId xmlns:p14="http://schemas.microsoft.com/office/powerpoint/2010/main" val="104174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3a. Describe how the program demonstrates continued commitment to sustainability into the future.</a:t>
            </a:r>
          </a:p>
        </p:txBody>
      </p:sp>
    </p:spTree>
    <p:extLst>
      <p:ext uri="{BB962C8B-B14F-4D97-AF65-F5344CB8AC3E}">
        <p14:creationId xmlns:p14="http://schemas.microsoft.com/office/powerpoint/2010/main" val="3239316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3b. Provide any information about why your company is a leader in the sustainability movement.</a:t>
            </a:r>
          </a:p>
        </p:txBody>
      </p:sp>
    </p:spTree>
    <p:extLst>
      <p:ext uri="{BB962C8B-B14F-4D97-AF65-F5344CB8AC3E}">
        <p14:creationId xmlns:p14="http://schemas.microsoft.com/office/powerpoint/2010/main" val="3267907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4a. Discuss how your program may be a model for others or the innovation used by others. Can it positively promote or contribute to sustainability beyond a facility?</a:t>
            </a:r>
          </a:p>
        </p:txBody>
      </p:sp>
    </p:spTree>
    <p:extLst>
      <p:ext uri="{BB962C8B-B14F-4D97-AF65-F5344CB8AC3E}">
        <p14:creationId xmlns:p14="http://schemas.microsoft.com/office/powerpoint/2010/main" val="3035517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4b. What makes your entry exceptional? Why do you believe in this is a significant achievement?</a:t>
            </a:r>
          </a:p>
        </p:txBody>
      </p:sp>
    </p:spTree>
    <p:extLst>
      <p:ext uri="{BB962C8B-B14F-4D97-AF65-F5344CB8AC3E}">
        <p14:creationId xmlns:p14="http://schemas.microsoft.com/office/powerpoint/2010/main" val="3156065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Use this section to add any additional support for your entry and/or include PDFs of collateral including goal setting documents, team or project structure flowcharts and annual reports along with this completed PowerPoint entry.</a:t>
            </a:r>
          </a:p>
        </p:txBody>
      </p:sp>
    </p:spTree>
    <p:extLst>
      <p:ext uri="{BB962C8B-B14F-4D97-AF65-F5344CB8AC3E}">
        <p14:creationId xmlns:p14="http://schemas.microsoft.com/office/powerpoint/2010/main" val="3489900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7555AEF-A043-44E0-B1D7-C088E8F6BBDC}"/>
              </a:ext>
            </a:extLst>
          </p:cNvPr>
          <p:cNvSpPr txBox="1">
            <a:spLocks/>
          </p:cNvSpPr>
          <p:nvPr/>
        </p:nvSpPr>
        <p:spPr>
          <a:xfrm>
            <a:off x="2346916" y="1159228"/>
            <a:ext cx="6600451" cy="22697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b="1" dirty="0">
                <a:solidFill>
                  <a:srgbClr val="FFFF00"/>
                </a:solidFill>
              </a:rPr>
              <a:t>Thank You &amp; Good Luck!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BE2ECCF-B63B-44B7-B4CF-52C1BD92A152}"/>
              </a:ext>
            </a:extLst>
          </p:cNvPr>
          <p:cNvSpPr txBox="1">
            <a:spLocks/>
          </p:cNvSpPr>
          <p:nvPr/>
        </p:nvSpPr>
        <p:spPr>
          <a:xfrm>
            <a:off x="2606133" y="2946245"/>
            <a:ext cx="7158652" cy="1947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Please upload the completed PowerPoint, with any supporting materials, as part of the online entry form no later than </a:t>
            </a:r>
            <a:r>
              <a:rPr lang="en-US" b="1" dirty="0">
                <a:solidFill>
                  <a:srgbClr val="FFFF00"/>
                </a:solidFill>
              </a:rPr>
              <a:t>Jan. 14, 2024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Winners will be notified by </a:t>
            </a:r>
            <a:r>
              <a:rPr lang="en-US" b="1" dirty="0">
                <a:solidFill>
                  <a:srgbClr val="FFFF00"/>
                </a:solidFill>
              </a:rPr>
              <a:t>Feb. 16, 2024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323364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1CBF10B-6AC8-4521-9C2E-E5CDB5386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Instructions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672E58E-7CE8-429E-B436-1F1CD9CF0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7889482" cy="377762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</a:rPr>
              <a:t>Entries submitted for consideration must be completed or in substantial progress by the end of 2023 and may include, but are not limited to:</a:t>
            </a:r>
          </a:p>
          <a:p>
            <a:pPr marL="0" indent="0">
              <a:buNone/>
            </a:pPr>
            <a:endParaRPr lang="en-US" sz="2600" dirty="0">
              <a:solidFill>
                <a:schemeClr val="tx1"/>
              </a:solidFill>
            </a:endParaRPr>
          </a:p>
          <a:p>
            <a:pPr lvl="0"/>
            <a:r>
              <a:rPr lang="en-US" sz="2600" i="1" dirty="0">
                <a:solidFill>
                  <a:schemeClr val="tx1"/>
                </a:solidFill>
              </a:rPr>
              <a:t>Changes in production processes or raw materials which reduce the volume and/or toxicity of waste</a:t>
            </a:r>
            <a:endParaRPr lang="en-US" sz="2600" dirty="0">
              <a:solidFill>
                <a:schemeClr val="tx1"/>
              </a:solidFill>
            </a:endParaRPr>
          </a:p>
          <a:p>
            <a:pPr lvl="0"/>
            <a:r>
              <a:rPr lang="en-US" sz="2600" i="1" dirty="0">
                <a:solidFill>
                  <a:schemeClr val="tx1"/>
                </a:solidFill>
              </a:rPr>
              <a:t>Processes that recover reusable materials or energy that otherwise would be considered waste</a:t>
            </a:r>
            <a:endParaRPr lang="en-US" sz="2600" dirty="0">
              <a:solidFill>
                <a:schemeClr val="tx1"/>
              </a:solidFill>
            </a:endParaRPr>
          </a:p>
          <a:p>
            <a:pPr lvl="0"/>
            <a:r>
              <a:rPr lang="en-US" sz="2600" i="1" dirty="0">
                <a:solidFill>
                  <a:schemeClr val="tx1"/>
                </a:solidFill>
              </a:rPr>
              <a:t>Improved operation and/or maintenance of existing process equipment and methods that reduce or prevent waste generation</a:t>
            </a:r>
            <a:endParaRPr lang="en-US" sz="2600" dirty="0">
              <a:solidFill>
                <a:schemeClr val="tx1"/>
              </a:solidFill>
            </a:endParaRPr>
          </a:p>
          <a:p>
            <a:pPr lvl="0"/>
            <a:r>
              <a:rPr lang="en-US" sz="2600" i="1" dirty="0">
                <a:solidFill>
                  <a:schemeClr val="tx1"/>
                </a:solidFill>
              </a:rPr>
              <a:t>Measures to reduce energy consumption or maximize energy efficiency</a:t>
            </a:r>
            <a:endParaRPr lang="en-US" sz="2600" dirty="0">
              <a:solidFill>
                <a:schemeClr val="tx1"/>
              </a:solidFill>
            </a:endParaRPr>
          </a:p>
          <a:p>
            <a:pPr lvl="0"/>
            <a:r>
              <a:rPr lang="en-US" sz="2600" i="1" dirty="0">
                <a:solidFill>
                  <a:schemeClr val="tx1"/>
                </a:solidFill>
              </a:rPr>
              <a:t>Measures to minimize transport impacts</a:t>
            </a:r>
            <a:endParaRPr lang="en-US" sz="2600" dirty="0">
              <a:solidFill>
                <a:schemeClr val="tx1"/>
              </a:solidFill>
            </a:endParaRPr>
          </a:p>
          <a:p>
            <a:pPr lvl="0"/>
            <a:r>
              <a:rPr lang="en-US" sz="2600" i="1" dirty="0">
                <a:solidFill>
                  <a:schemeClr val="tx1"/>
                </a:solidFill>
              </a:rPr>
              <a:t>Technology and product developments that were created with sustainability benefits in mind</a:t>
            </a:r>
            <a:endParaRPr lang="en-US" sz="2600" dirty="0">
              <a:solidFill>
                <a:schemeClr val="tx1"/>
              </a:solidFill>
            </a:endParaRPr>
          </a:p>
          <a:p>
            <a:pPr lvl="0"/>
            <a:r>
              <a:rPr lang="en-US" sz="2600" i="1" dirty="0">
                <a:solidFill>
                  <a:schemeClr val="tx1"/>
                </a:solidFill>
              </a:rPr>
              <a:t>Outreach and educational programs to promote pollution prevention and health/safety within a facility or a community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1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40DC37-E8E9-44A4-935A-C8BDF8956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Instructions (</a:t>
            </a:r>
            <a:r>
              <a:rPr lang="en-US" dirty="0">
                <a:solidFill>
                  <a:srgbClr val="FFFF00"/>
                </a:solidFill>
              </a:rPr>
              <a:t>conti</a:t>
            </a:r>
            <a:r>
              <a:rPr lang="en-US" sz="3600" dirty="0">
                <a:solidFill>
                  <a:srgbClr val="FFFF00"/>
                </a:solidFill>
              </a:rPr>
              <a:t>nued)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7A828F-E051-4FEE-BC6C-F8494A4C0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201" y="1905000"/>
            <a:ext cx="924643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The following slides will prompt you add the required information. Each category </a:t>
            </a:r>
            <a:r>
              <a:rPr lang="en-US" sz="1400" u="sng" cap="all" dirty="0">
                <a:solidFill>
                  <a:schemeClr val="tx1"/>
                </a:solidFill>
              </a:rPr>
              <a:t>must be addressed in the application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Description of the program or innovation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Benefits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Continuous improvement and commitment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Relevance to others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Supporting material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400" dirty="0">
                <a:solidFill>
                  <a:schemeClr val="tx1"/>
                </a:solidFill>
              </a:rPr>
              <a:t>Feel free to add graphics and additional slides where needed. </a:t>
            </a:r>
          </a:p>
          <a:p>
            <a:pPr marL="0" indent="0" algn="ctr">
              <a:buNone/>
            </a:pPr>
            <a:r>
              <a:rPr lang="en-US" sz="1400" dirty="0">
                <a:solidFill>
                  <a:schemeClr val="tx1"/>
                </a:solidFill>
              </a:rPr>
              <a:t>If supporting material requires supplemental files, include PDFs along with this completed PowerPoint. </a:t>
            </a:r>
          </a:p>
          <a:p>
            <a:pPr marL="0" indent="0" algn="ctr"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400" dirty="0">
                <a:solidFill>
                  <a:schemeClr val="tx1"/>
                </a:solidFill>
              </a:rPr>
              <a:t>Complete and upload to the online entry form no later than </a:t>
            </a:r>
            <a:r>
              <a:rPr lang="en-US" sz="1400" b="1" dirty="0">
                <a:solidFill>
                  <a:srgbClr val="FFFF00"/>
                </a:solidFill>
              </a:rPr>
              <a:t>Jan. 12, 2024</a:t>
            </a:r>
            <a:r>
              <a:rPr lang="en-US" sz="14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9316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71AA66-6428-461A-9F97-3BA8D00F9DA9}"/>
              </a:ext>
            </a:extLst>
          </p:cNvPr>
          <p:cNvSpPr txBox="1"/>
          <p:nvPr/>
        </p:nvSpPr>
        <p:spPr>
          <a:xfrm>
            <a:off x="2457972" y="1551962"/>
            <a:ext cx="7063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Title of Project: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7E6A32-E7A9-4E8B-9E74-2BA581121B17}"/>
              </a:ext>
            </a:extLst>
          </p:cNvPr>
          <p:cNvSpPr txBox="1"/>
          <p:nvPr/>
        </p:nvSpPr>
        <p:spPr>
          <a:xfrm>
            <a:off x="2457973" y="2665439"/>
            <a:ext cx="7063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Name: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D14C31-B896-497D-A047-03FBCC1E7CB2}"/>
              </a:ext>
            </a:extLst>
          </p:cNvPr>
          <p:cNvSpPr txBox="1"/>
          <p:nvPr/>
        </p:nvSpPr>
        <p:spPr>
          <a:xfrm>
            <a:off x="2457971" y="3244334"/>
            <a:ext cx="7063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City, State/Province, Country: </a:t>
            </a:r>
          </a:p>
        </p:txBody>
      </p:sp>
    </p:spTree>
    <p:extLst>
      <p:ext uri="{BB962C8B-B14F-4D97-AF65-F5344CB8AC3E}">
        <p14:creationId xmlns:p14="http://schemas.microsoft.com/office/powerpoint/2010/main" val="210727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Provide information about your company such as what you print, how many staff do you employ, relevant history and other recognition.</a:t>
            </a:r>
          </a:p>
        </p:txBody>
      </p:sp>
    </p:spTree>
    <p:extLst>
      <p:ext uri="{BB962C8B-B14F-4D97-AF65-F5344CB8AC3E}">
        <p14:creationId xmlns:p14="http://schemas.microsoft.com/office/powerpoint/2010/main" val="348587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1a. Tell us how the sustainability program or innovation could reduce an environmental footprint or improve worker safety.</a:t>
            </a:r>
          </a:p>
        </p:txBody>
      </p:sp>
    </p:spTree>
    <p:extLst>
      <p:ext uri="{BB962C8B-B14F-4D97-AF65-F5344CB8AC3E}">
        <p14:creationId xmlns:p14="http://schemas.microsoft.com/office/powerpoint/2010/main" val="1192959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1b. What is the environmental/health/safety problem that motivated your facility to undertake the project?</a:t>
            </a:r>
          </a:p>
        </p:txBody>
      </p:sp>
    </p:spTree>
    <p:extLst>
      <p:ext uri="{BB962C8B-B14F-4D97-AF65-F5344CB8AC3E}">
        <p14:creationId xmlns:p14="http://schemas.microsoft.com/office/powerpoint/2010/main" val="3870186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1c. Describe any new process, equipment, product or procedures you used to achieve your sustainability goals.</a:t>
            </a:r>
          </a:p>
        </p:txBody>
      </p:sp>
    </p:spTree>
    <p:extLst>
      <p:ext uri="{BB962C8B-B14F-4D97-AF65-F5344CB8AC3E}">
        <p14:creationId xmlns:p14="http://schemas.microsoft.com/office/powerpoint/2010/main" val="3517701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CD55DD-E6A9-4E34-AE94-404199B2D128}"/>
              </a:ext>
            </a:extLst>
          </p:cNvPr>
          <p:cNvSpPr txBox="1"/>
          <p:nvPr/>
        </p:nvSpPr>
        <p:spPr>
          <a:xfrm>
            <a:off x="2080467" y="1208014"/>
            <a:ext cx="7743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1d. Discuss employee engagement and any partnerships that were created to strengthen your project.</a:t>
            </a:r>
          </a:p>
        </p:txBody>
      </p:sp>
    </p:spTree>
    <p:extLst>
      <p:ext uri="{BB962C8B-B14F-4D97-AF65-F5344CB8AC3E}">
        <p14:creationId xmlns:p14="http://schemas.microsoft.com/office/powerpoint/2010/main" val="278109693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215</TotalTime>
  <Words>572</Words>
  <Application>Microsoft Macintosh PowerPoint</Application>
  <PresentationFormat>Widescreen</PresentationFormat>
  <Paragraphs>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Century Gothic</vt:lpstr>
      <vt:lpstr>Wingdings 3</vt:lpstr>
      <vt:lpstr>Slice</vt:lpstr>
      <vt:lpstr>PowerPoint Presentation</vt:lpstr>
      <vt:lpstr>Instructions</vt:lpstr>
      <vt:lpstr>Instructions (continued)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Doreen Monteleone</dc:creator>
  <cp:lastModifiedBy>Brad Pareso</cp:lastModifiedBy>
  <cp:revision>17</cp:revision>
  <dcterms:created xsi:type="dcterms:W3CDTF">2020-10-21T17:39:06Z</dcterms:created>
  <dcterms:modified xsi:type="dcterms:W3CDTF">2023-08-17T17:09:09Z</dcterms:modified>
</cp:coreProperties>
</file>